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0" r:id="rId4"/>
    <p:sldId id="257" r:id="rId5"/>
    <p:sldId id="266" r:id="rId6"/>
    <p:sldId id="258" r:id="rId7"/>
    <p:sldId id="259" r:id="rId8"/>
    <p:sldId id="261" r:id="rId9"/>
    <p:sldId id="263" r:id="rId10"/>
    <p:sldId id="264" r:id="rId11"/>
    <p:sldId id="269" r:id="rId12"/>
    <p:sldId id="270" r:id="rId13"/>
    <p:sldId id="268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5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7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7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44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99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8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1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02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8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1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3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2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8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4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3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8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BFF77A-CC09-40B5-8DC8-6C28C50705CC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447CE39-6AE2-48FD-8361-207012209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6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6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6FCA60-8227-43F1-8C41-5B754D610CF5}"/>
              </a:ext>
            </a:extLst>
          </p:cNvPr>
          <p:cNvSpPr/>
          <p:nvPr/>
        </p:nvSpPr>
        <p:spPr>
          <a:xfrm>
            <a:off x="2772013" y="1158439"/>
            <a:ext cx="664797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Pathways to Improv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algn="ctr"/>
            <a:r>
              <a:rPr lang="en-US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Try the Jazz Combo </a:t>
            </a:r>
          </a:p>
          <a:p>
            <a:pPr algn="ctr"/>
            <a:r>
              <a:rPr lang="en-US" sz="5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Your Big Band!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1C357-A390-455B-9CFC-3A83A895B587}"/>
              </a:ext>
            </a:extLst>
          </p:cNvPr>
          <p:cNvSpPr txBox="1"/>
          <p:nvPr/>
        </p:nvSpPr>
        <p:spPr>
          <a:xfrm>
            <a:off x="2629346" y="3743762"/>
            <a:ext cx="693330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C000"/>
                </a:solidFill>
              </a:rPr>
              <a:t>2024 FBA Summer Jazz Institute</a:t>
            </a:r>
          </a:p>
          <a:p>
            <a:pPr algn="ctr"/>
            <a:r>
              <a:rPr lang="en-US" sz="2800" b="1" dirty="0">
                <a:solidFill>
                  <a:srgbClr val="FFC000"/>
                </a:solidFill>
              </a:rPr>
              <a:t>Presented by:</a:t>
            </a:r>
          </a:p>
          <a:p>
            <a:pPr algn="ctr"/>
            <a:r>
              <a:rPr lang="en-US" sz="2400" b="1" dirty="0">
                <a:solidFill>
                  <a:srgbClr val="FFC000"/>
                </a:solidFill>
              </a:rPr>
              <a:t>Bobby Keating, Gulliver Preparatory School</a:t>
            </a:r>
          </a:p>
          <a:p>
            <a:pPr algn="ctr"/>
            <a:r>
              <a:rPr lang="en-US" sz="2400" b="1" dirty="0">
                <a:solidFill>
                  <a:srgbClr val="FFC000"/>
                </a:solidFill>
              </a:rPr>
              <a:t>Tim Ostrow, L.A. </a:t>
            </a:r>
            <a:r>
              <a:rPr lang="en-US" sz="2400" b="1" dirty="0" err="1">
                <a:solidFill>
                  <a:srgbClr val="FFC000"/>
                </a:solidFill>
              </a:rPr>
              <a:t>Ainger</a:t>
            </a:r>
            <a:r>
              <a:rPr lang="en-US" sz="2400" b="1" dirty="0">
                <a:solidFill>
                  <a:srgbClr val="FFC000"/>
                </a:solidFill>
              </a:rPr>
              <a:t> Middle School </a:t>
            </a:r>
          </a:p>
          <a:p>
            <a:pPr algn="ctr"/>
            <a:r>
              <a:rPr lang="en-US" sz="2400" b="1" dirty="0">
                <a:solidFill>
                  <a:srgbClr val="FFC000"/>
                </a:solidFill>
              </a:rPr>
              <a:t>Rhythm Section Elaboration by Shawn </a:t>
            </a:r>
            <a:r>
              <a:rPr lang="en-US" sz="2400" b="1" dirty="0" err="1">
                <a:solidFill>
                  <a:srgbClr val="FFC000"/>
                </a:solidFill>
              </a:rPr>
              <a:t>Marren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245F60-723D-4132-B603-327466B60219}"/>
              </a:ext>
            </a:extLst>
          </p:cNvPr>
          <p:cNvSpPr/>
          <p:nvPr/>
        </p:nvSpPr>
        <p:spPr>
          <a:xfrm>
            <a:off x="10067470" y="601752"/>
            <a:ext cx="1465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D00F2-794D-428B-B933-18360C5E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34" y="2217255"/>
            <a:ext cx="1718146" cy="2423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57BFC1-38DC-41BB-88DC-871497CE9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705" y="2081420"/>
            <a:ext cx="1718146" cy="242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0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89A82-0B4F-47B7-A2B6-D0DA85F4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4: Teach the Changes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Call and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5FCFC-1721-4A62-9D13-3B7D7E03C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199" y="2502568"/>
            <a:ext cx="5014801" cy="40907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Play one or two bar “licks” and have them play them back in a “call and response”.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You might repeat this if they aren’t getting it, make it easier, or develop an idea depending on how they respond.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Let them be you where THEY play “licks” in call and response with the band.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Eventually, they should develop the confidence to start improvising over the changes.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9D22B-D73D-477F-AEC3-E849762C2F4B}"/>
              </a:ext>
            </a:extLst>
          </p:cNvPr>
          <p:cNvSpPr txBox="1"/>
          <p:nvPr/>
        </p:nvSpPr>
        <p:spPr>
          <a:xfrm>
            <a:off x="6785944" y="3188716"/>
            <a:ext cx="4326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/>
              <a:t>1-b7-1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/>
              <a:t>1-2-3-4-5-8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dirty="0"/>
              <a:t>3-4-3-4-5-3-4-5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55A212-056E-4C31-833A-21A613C366D8}"/>
              </a:ext>
            </a:extLst>
          </p:cNvPr>
          <p:cNvSpPr/>
          <p:nvPr/>
        </p:nvSpPr>
        <p:spPr>
          <a:xfrm>
            <a:off x="10067470" y="601752"/>
            <a:ext cx="1465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T.O.</a:t>
            </a:r>
          </a:p>
        </p:txBody>
      </p:sp>
    </p:spTree>
    <p:extLst>
      <p:ext uri="{BB962C8B-B14F-4D97-AF65-F5344CB8AC3E}">
        <p14:creationId xmlns:p14="http://schemas.microsoft.com/office/powerpoint/2010/main" val="49644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C0B54-B504-4E75-853E-211E20B5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4: Teach the Changes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Listen and Follow the 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F7E68-2BFE-4335-918D-30DA7388B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1" y="2476500"/>
            <a:ext cx="6121400" cy="398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Listen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Have students call out the chords as the rhythm section performs.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The “turn-around” (last four bars in this case) should be obvious.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Follow the Form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Make your own “backgrounds” using rhythm examples while playing chord tones.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Each player should find the </a:t>
            </a:r>
            <a:r>
              <a:rPr lang="en-US" sz="1800" b="1" dirty="0"/>
              <a:t>smoothest</a:t>
            </a:r>
            <a:r>
              <a:rPr lang="en-US" sz="1800" dirty="0"/>
              <a:t>   voice-leading for their selection of notes.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For the turn-around, they can play it as written (two half notes and a whole note).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948A0-441B-4CAF-BE3E-9F18F7491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1" y="2476500"/>
            <a:ext cx="4305299" cy="4080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F6F0B2-3865-4072-9B6B-713BE170AC1B}"/>
              </a:ext>
            </a:extLst>
          </p:cNvPr>
          <p:cNvSpPr/>
          <p:nvPr/>
        </p:nvSpPr>
        <p:spPr>
          <a:xfrm>
            <a:off x="10067470" y="601752"/>
            <a:ext cx="1465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T.O.</a:t>
            </a:r>
          </a:p>
        </p:txBody>
      </p:sp>
    </p:spTree>
    <p:extLst>
      <p:ext uri="{BB962C8B-B14F-4D97-AF65-F5344CB8AC3E}">
        <p14:creationId xmlns:p14="http://schemas.microsoft.com/office/powerpoint/2010/main" val="300723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C0B54-B504-4E75-853E-211E20B5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4: Teach the Changes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Write Your Own “Licks”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F7E68-2BFE-4335-918D-30DA7388B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49735"/>
            <a:ext cx="6324601" cy="43815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Rhythms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For each new chord, enter a phrase on beats 1, &amp; of 1, or beat 2. </a:t>
            </a:r>
            <a:r>
              <a:rPr lang="en-US" sz="1400" b="1" dirty="0"/>
              <a:t>See Examples 1-12 on the Handout.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If the chord is stretched for four bars, make your rhythm last 4 bars.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Leave space at the end of each phrase.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Notes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Write phrases that fit the chord/modes.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It is recommended that beats 1 and 3 should land on a chord tone.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Articulations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Personally, I like to leave this blank and then model the style.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You will slur a lot and typically end on a “stop-tongue” or “doo-it”.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Form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/>
              <a:t>Whatever you write, make sure they know when to apply each lick!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586D4-9D06-4874-8B7C-E1962EB60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035" y="2476500"/>
            <a:ext cx="4178365" cy="41279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46A4B6-2035-40E4-863A-FFA3FA3D93DB}"/>
              </a:ext>
            </a:extLst>
          </p:cNvPr>
          <p:cNvSpPr/>
          <p:nvPr/>
        </p:nvSpPr>
        <p:spPr>
          <a:xfrm>
            <a:off x="10067470" y="601752"/>
            <a:ext cx="1465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T.O.</a:t>
            </a:r>
          </a:p>
        </p:txBody>
      </p:sp>
    </p:spTree>
    <p:extLst>
      <p:ext uri="{BB962C8B-B14F-4D97-AF65-F5344CB8AC3E}">
        <p14:creationId xmlns:p14="http://schemas.microsoft.com/office/powerpoint/2010/main" val="304205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2D34E-A8CE-4384-8B00-4F4EECA9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5: Play the Entire Chart!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Improvise in the Middle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B7123-241A-4022-AA68-1E49D042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2415209"/>
            <a:ext cx="11137900" cy="435389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The Real Easy Book has other resources in it to allow your students to play a “full” chart.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Backgrounds, shout sections, harmonized heads, codas.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Agree on a form and let them play!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/>
              <a:t>Head X2 </a:t>
            </a:r>
            <a:r>
              <a:rPr lang="en-US" sz="2000" dirty="0"/>
              <a:t>(Melody 1, Hits in Rhythm Section the 1st Time)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/>
              <a:t>Solos! </a:t>
            </a:r>
            <a:r>
              <a:rPr lang="en-US" sz="2000" dirty="0"/>
              <a:t>(Each Soloist gets 2 Choruses to allow time to develop)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During Solos – make your own background or play the suggested one in the book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/>
              <a:t>Head X2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This time, use the “Melody Part 2 and Melody Part 3” for Harmony!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/>
              <a:t>Coda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Communicate with each other, but especially the drummer (Wind Noodle, Drum Solo, Bass Solo)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461D34-3077-4C6F-98BA-81B27F22B490}"/>
              </a:ext>
            </a:extLst>
          </p:cNvPr>
          <p:cNvSpPr/>
          <p:nvPr/>
        </p:nvSpPr>
        <p:spPr>
          <a:xfrm>
            <a:off x="10067470" y="601752"/>
            <a:ext cx="1465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T.O.</a:t>
            </a:r>
          </a:p>
        </p:txBody>
      </p:sp>
    </p:spTree>
    <p:extLst>
      <p:ext uri="{BB962C8B-B14F-4D97-AF65-F5344CB8AC3E}">
        <p14:creationId xmlns:p14="http://schemas.microsoft.com/office/powerpoint/2010/main" val="276381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B3EEA-043C-473E-A443-2092EC005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454" y="832584"/>
            <a:ext cx="8761413" cy="706964"/>
          </a:xfrm>
        </p:spPr>
        <p:txBody>
          <a:bodyPr/>
          <a:lstStyle/>
          <a:p>
            <a:pPr algn="ctr"/>
            <a:r>
              <a:rPr lang="en-US" dirty="0"/>
              <a:t>Apply Elsewhere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Same Concepts, Different Tune!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9E869-AD53-417A-9D69-50C35E9C2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38" y="2353828"/>
            <a:ext cx="5986885" cy="42799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Little Sunflower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Step 1: Listen! </a:t>
            </a:r>
          </a:p>
          <a:p>
            <a:pPr lvl="2"/>
            <a:r>
              <a:rPr lang="en-US" sz="2000" dirty="0"/>
              <a:t>By Freddie Hubbard (trumpet)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Step 2: Learn the Head</a:t>
            </a:r>
          </a:p>
          <a:p>
            <a:pPr lvl="2"/>
            <a:r>
              <a:rPr lang="en-US" sz="2000" dirty="0"/>
              <a:t>32 Bar Form (AABA)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Step 3: Prep the Rhythm Section</a:t>
            </a:r>
          </a:p>
          <a:p>
            <a:pPr lvl="2"/>
            <a:r>
              <a:rPr lang="en-US" sz="2000" dirty="0"/>
              <a:t>Latin Style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Step 4: Teach the Changes </a:t>
            </a:r>
          </a:p>
          <a:p>
            <a:pPr lvl="2"/>
            <a:r>
              <a:rPr lang="en-US" sz="2000" dirty="0"/>
              <a:t>3 Chords/Modes!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Step 5:  Play the Chart!</a:t>
            </a:r>
          </a:p>
          <a:p>
            <a:pPr lvl="2"/>
            <a:r>
              <a:rPr lang="en-US" sz="2000" dirty="0"/>
              <a:t>Focus on the Form and Improvise!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635DFF-1605-470E-860D-E9AB19313A40}"/>
              </a:ext>
            </a:extLst>
          </p:cNvPr>
          <p:cNvSpPr/>
          <p:nvPr/>
        </p:nvSpPr>
        <p:spPr>
          <a:xfrm>
            <a:off x="10067470" y="601752"/>
            <a:ext cx="1465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4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6C4B49-3CD7-4DCC-AE5E-515B6D999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799" y="2630512"/>
            <a:ext cx="3712358" cy="3794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FFAFEF-3E9C-498A-ACFC-D62ACEA62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456" y="2434226"/>
            <a:ext cx="4785044" cy="4153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1A7A49E-7017-4328-945E-D89458EA65EC}"/>
              </a:ext>
            </a:extLst>
          </p:cNvPr>
          <p:cNvGrpSpPr/>
          <p:nvPr/>
        </p:nvGrpSpPr>
        <p:grpSpPr>
          <a:xfrm>
            <a:off x="5818603" y="2377064"/>
            <a:ext cx="5282749" cy="4470400"/>
            <a:chOff x="6096000" y="2387600"/>
            <a:chExt cx="4801346" cy="4470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43DE26-D4F6-4659-820E-7A8EC27F2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387600"/>
              <a:ext cx="4801346" cy="174594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B77463-2D65-4544-B442-ECABB9118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3694" y="4087309"/>
              <a:ext cx="3102433" cy="156879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DE61356-6637-4219-9985-BD400764D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5656104"/>
              <a:ext cx="3263900" cy="107459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22CA875-A441-45C8-9939-0AB54ED724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900" y="4106053"/>
              <a:ext cx="1537446" cy="2751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44A2A54-4448-463B-9CAC-563242C35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1079" y="2334415"/>
            <a:ext cx="5801747" cy="4299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ED3D08B-D052-4A73-9F04-2CC1C5DA2C9C}"/>
              </a:ext>
            </a:extLst>
          </p:cNvPr>
          <p:cNvGrpSpPr/>
          <p:nvPr/>
        </p:nvGrpSpPr>
        <p:grpSpPr>
          <a:xfrm>
            <a:off x="123405" y="2334414"/>
            <a:ext cx="6097656" cy="4299313"/>
            <a:chOff x="479565" y="1111101"/>
            <a:chExt cx="6097656" cy="4299313"/>
          </a:xfrm>
        </p:grpSpPr>
        <p:pic>
          <p:nvPicPr>
            <p:cNvPr id="35" name="Picture 4">
              <a:extLst>
                <a:ext uri="{FF2B5EF4-FFF2-40B4-BE49-F238E27FC236}">
                  <a16:creationId xmlns:a16="http://schemas.microsoft.com/office/drawing/2014/main" id="{1736ACB4-66A2-40B4-B6E5-51D863BC60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0" b="41884"/>
            <a:stretch/>
          </p:blipFill>
          <p:spPr bwMode="auto">
            <a:xfrm>
              <a:off x="818173" y="1111101"/>
              <a:ext cx="5160201" cy="42993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8BB6E87-1903-4F11-8175-76927A6470F2}"/>
                </a:ext>
              </a:extLst>
            </p:cNvPr>
            <p:cNvSpPr txBox="1"/>
            <p:nvPr/>
          </p:nvSpPr>
          <p:spPr>
            <a:xfrm>
              <a:off x="1580324" y="1560443"/>
              <a:ext cx="38166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</a:rPr>
                <a:t>|: Dorian X8 :| </a:t>
              </a:r>
            </a:p>
            <a:p>
              <a:pPr algn="ctr"/>
              <a:endParaRPr lang="en-US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8D1DF9-925C-4A6F-9198-2D8587946C8D}"/>
                </a:ext>
              </a:extLst>
            </p:cNvPr>
            <p:cNvSpPr txBox="1"/>
            <p:nvPr/>
          </p:nvSpPr>
          <p:spPr>
            <a:xfrm>
              <a:off x="479565" y="2830757"/>
              <a:ext cx="609765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</a:rPr>
                <a:t>Lydian X4 </a:t>
              </a:r>
            </a:p>
            <a:p>
              <a:pPr algn="ctr"/>
              <a:r>
                <a:rPr lang="en-US" sz="3200" b="1" dirty="0">
                  <a:solidFill>
                    <a:srgbClr val="FFFF00"/>
                  </a:solidFill>
                </a:rPr>
                <a:t>Major X4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C45B218-B69D-4166-A34A-58D0F6CD2212}"/>
                </a:ext>
              </a:extLst>
            </p:cNvPr>
            <p:cNvSpPr txBox="1"/>
            <p:nvPr/>
          </p:nvSpPr>
          <p:spPr>
            <a:xfrm>
              <a:off x="1573700" y="4137986"/>
              <a:ext cx="38166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</a:rPr>
                <a:t>|: Dorian X8 :| </a:t>
              </a:r>
            </a:p>
            <a:p>
              <a:pPr algn="ctr"/>
              <a:endParaRPr lang="en-US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FCA1704-AB12-4DA6-976E-11DA9AABEDBA}"/>
                </a:ext>
              </a:extLst>
            </p:cNvPr>
            <p:cNvSpPr txBox="1"/>
            <p:nvPr/>
          </p:nvSpPr>
          <p:spPr>
            <a:xfrm>
              <a:off x="1971263" y="3112940"/>
              <a:ext cx="7421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|:</a:t>
              </a:r>
            </a:p>
            <a:p>
              <a:endParaRPr lang="en-US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BFD8F6-E31C-43E9-82B5-2F00860C3C87}"/>
                </a:ext>
              </a:extLst>
            </p:cNvPr>
            <p:cNvSpPr txBox="1"/>
            <p:nvPr/>
          </p:nvSpPr>
          <p:spPr>
            <a:xfrm>
              <a:off x="4481344" y="3136698"/>
              <a:ext cx="79537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:|</a:t>
              </a:r>
            </a:p>
            <a:p>
              <a:endParaRPr lang="en-US" sz="32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B3AE9D-CDBE-4597-929F-92C9AE834196}"/>
              </a:ext>
            </a:extLst>
          </p:cNvPr>
          <p:cNvGrpSpPr/>
          <p:nvPr/>
        </p:nvGrpSpPr>
        <p:grpSpPr>
          <a:xfrm>
            <a:off x="7285328" y="2501001"/>
            <a:ext cx="3712357" cy="3629951"/>
            <a:chOff x="7227579" y="2491376"/>
            <a:chExt cx="3343660" cy="3629951"/>
          </a:xfrm>
        </p:grpSpPr>
        <p:pic>
          <p:nvPicPr>
            <p:cNvPr id="24" name="Picture 2" descr="Blue Brick 2x2 ...">
              <a:extLst>
                <a:ext uri="{FF2B5EF4-FFF2-40B4-BE49-F238E27FC236}">
                  <a16:creationId xmlns:a16="http://schemas.microsoft.com/office/drawing/2014/main" id="{1D328981-506F-4D49-8C99-0FB42150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7579" y="2491376"/>
              <a:ext cx="382674" cy="34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Blue Brick 2x2 ...">
              <a:extLst>
                <a:ext uri="{FF2B5EF4-FFF2-40B4-BE49-F238E27FC236}">
                  <a16:creationId xmlns:a16="http://schemas.microsoft.com/office/drawing/2014/main" id="{70B9E291-2802-4CEA-99DE-031D9D569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7365" y="2511406"/>
              <a:ext cx="382674" cy="34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Blue Brick 2x2 ...">
              <a:extLst>
                <a:ext uri="{FF2B5EF4-FFF2-40B4-BE49-F238E27FC236}">
                  <a16:creationId xmlns:a16="http://schemas.microsoft.com/office/drawing/2014/main" id="{9A4FDA44-84E6-4756-8654-EF5D92040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629" y="3608976"/>
              <a:ext cx="382674" cy="34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Blue Brick 2x2 ...">
              <a:extLst>
                <a:ext uri="{FF2B5EF4-FFF2-40B4-BE49-F238E27FC236}">
                  <a16:creationId xmlns:a16="http://schemas.microsoft.com/office/drawing/2014/main" id="{7B9135F7-6745-4E6E-98AC-33F7603708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415" y="3616306"/>
              <a:ext cx="382674" cy="34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Blue Brick 2x2 ...">
              <a:extLst>
                <a:ext uri="{FF2B5EF4-FFF2-40B4-BE49-F238E27FC236}">
                  <a16:creationId xmlns:a16="http://schemas.microsoft.com/office/drawing/2014/main" id="{C7D4EC04-BE82-4E5E-9405-B87744DD2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995" y="3575293"/>
              <a:ext cx="383194" cy="347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Blue Brick 2x2 ...">
              <a:extLst>
                <a:ext uri="{FF2B5EF4-FFF2-40B4-BE49-F238E27FC236}">
                  <a16:creationId xmlns:a16="http://schemas.microsoft.com/office/drawing/2014/main" id="{851D398E-BD51-4D3C-B930-84B12B7975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995" y="2495793"/>
              <a:ext cx="383194" cy="347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Blue Brick 2x2 ...">
              <a:extLst>
                <a:ext uri="{FF2B5EF4-FFF2-40B4-BE49-F238E27FC236}">
                  <a16:creationId xmlns:a16="http://schemas.microsoft.com/office/drawing/2014/main" id="{6D76A5B6-3144-4487-A6C9-7FA911955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29" y="4567826"/>
              <a:ext cx="382674" cy="34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Blue Brick 2x2 ...">
              <a:extLst>
                <a:ext uri="{FF2B5EF4-FFF2-40B4-BE49-F238E27FC236}">
                  <a16:creationId xmlns:a16="http://schemas.microsoft.com/office/drawing/2014/main" id="{E97F4833-2124-457A-8219-D75664C92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715" y="4606906"/>
              <a:ext cx="382674" cy="34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Blue Brick 2x2 ...">
              <a:extLst>
                <a:ext uri="{FF2B5EF4-FFF2-40B4-BE49-F238E27FC236}">
                  <a16:creationId xmlns:a16="http://schemas.microsoft.com/office/drawing/2014/main" id="{80AB94D8-E07B-48DD-B321-862B51E09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995" y="4616693"/>
              <a:ext cx="383194" cy="347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Blue Brick 2x2 ...">
              <a:extLst>
                <a:ext uri="{FF2B5EF4-FFF2-40B4-BE49-F238E27FC236}">
                  <a16:creationId xmlns:a16="http://schemas.microsoft.com/office/drawing/2014/main" id="{D365A6A9-B12D-45AC-9636-252069C28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979" y="5774326"/>
              <a:ext cx="382674" cy="34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Blue Brick 2x2 ...">
              <a:extLst>
                <a:ext uri="{FF2B5EF4-FFF2-40B4-BE49-F238E27FC236}">
                  <a16:creationId xmlns:a16="http://schemas.microsoft.com/office/drawing/2014/main" id="{14D21CEB-488A-460D-85C1-B89156F6C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5465" y="5724506"/>
              <a:ext cx="382674" cy="34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Blue Brick 2x2 ...">
              <a:extLst>
                <a:ext uri="{FF2B5EF4-FFF2-40B4-BE49-F238E27FC236}">
                  <a16:creationId xmlns:a16="http://schemas.microsoft.com/office/drawing/2014/main" id="{30453986-D295-4DE1-8A23-105063727F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045" y="5746993"/>
              <a:ext cx="383194" cy="347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96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24BDF0D-A513-4933-A08B-C247CE416F2F}"/>
              </a:ext>
            </a:extLst>
          </p:cNvPr>
          <p:cNvSpPr/>
          <p:nvPr/>
        </p:nvSpPr>
        <p:spPr>
          <a:xfrm>
            <a:off x="2104342" y="821555"/>
            <a:ext cx="8316828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THANK YOU FOR ATTENDING!</a:t>
            </a:r>
          </a:p>
          <a:p>
            <a:pPr algn="r"/>
            <a:r>
              <a:rPr lang="en-US" sz="5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Questions?</a:t>
            </a:r>
          </a:p>
          <a:p>
            <a:pPr algn="r"/>
            <a:r>
              <a:rPr lang="en-US" sz="5400" i="1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</a:rPr>
              <a:t>Ideas?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C823E4-CEC7-4E4E-BB37-D9A62C0F3AE4}"/>
              </a:ext>
            </a:extLst>
          </p:cNvPr>
          <p:cNvSpPr txBox="1"/>
          <p:nvPr/>
        </p:nvSpPr>
        <p:spPr>
          <a:xfrm>
            <a:off x="3457119" y="3233622"/>
            <a:ext cx="693330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u="sng" dirty="0">
                <a:solidFill>
                  <a:srgbClr val="FFC000"/>
                </a:solidFill>
              </a:rPr>
              <a:t>2024 FBA Summer Jazz Institute</a:t>
            </a:r>
          </a:p>
          <a:p>
            <a:pPr algn="r"/>
            <a:r>
              <a:rPr lang="en-US" sz="2800" b="1" dirty="0">
                <a:solidFill>
                  <a:srgbClr val="FFC000"/>
                </a:solidFill>
              </a:rPr>
              <a:t>Pathways to Improv</a:t>
            </a:r>
          </a:p>
          <a:p>
            <a:pPr algn="r"/>
            <a:r>
              <a:rPr lang="en-US" sz="2800" b="1" dirty="0">
                <a:solidFill>
                  <a:srgbClr val="FFC000"/>
                </a:solidFill>
              </a:rPr>
              <a:t>Presented by:</a:t>
            </a:r>
          </a:p>
          <a:p>
            <a:pPr algn="r"/>
            <a:r>
              <a:rPr lang="en-US" sz="2400" b="1" dirty="0">
                <a:solidFill>
                  <a:srgbClr val="FFC000"/>
                </a:solidFill>
              </a:rPr>
              <a:t>Bobby Keating, Gulliver Preparatory School</a:t>
            </a:r>
          </a:p>
          <a:p>
            <a:pPr algn="r"/>
            <a:r>
              <a:rPr lang="en-US" sz="2400" b="1" dirty="0">
                <a:solidFill>
                  <a:srgbClr val="FFC000"/>
                </a:solidFill>
              </a:rPr>
              <a:t>Tim Ostrow, L.A. </a:t>
            </a:r>
            <a:r>
              <a:rPr lang="en-US" sz="2400" b="1" dirty="0" err="1">
                <a:solidFill>
                  <a:srgbClr val="FFC000"/>
                </a:solidFill>
              </a:rPr>
              <a:t>Ainger</a:t>
            </a:r>
            <a:r>
              <a:rPr lang="en-US" sz="2400" b="1" dirty="0">
                <a:solidFill>
                  <a:srgbClr val="FFC000"/>
                </a:solidFill>
              </a:rPr>
              <a:t> Middle School </a:t>
            </a:r>
          </a:p>
          <a:p>
            <a:pPr algn="r"/>
            <a:r>
              <a:rPr lang="en-US" sz="2400" b="1" dirty="0">
                <a:solidFill>
                  <a:srgbClr val="FFC000"/>
                </a:solidFill>
              </a:rPr>
              <a:t>Rhythm Section Elaboration by Shawn </a:t>
            </a:r>
            <a:r>
              <a:rPr lang="en-US" sz="2400" b="1" dirty="0" err="1">
                <a:solidFill>
                  <a:srgbClr val="FFC000"/>
                </a:solidFill>
              </a:rPr>
              <a:t>Marren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4171414-CF94-4778-97D8-2684589EB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82" y="1939788"/>
            <a:ext cx="2382682" cy="33608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968A50-8FAD-4A38-9173-2716B146F8DD}"/>
              </a:ext>
            </a:extLst>
          </p:cNvPr>
          <p:cNvSpPr/>
          <p:nvPr/>
        </p:nvSpPr>
        <p:spPr>
          <a:xfrm>
            <a:off x="10067470" y="601752"/>
            <a:ext cx="1465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4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13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47A41A-7452-4BFC-8EA8-2A96016ED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4" t="36548" r="9930" b="25754"/>
          <a:stretch/>
        </p:blipFill>
        <p:spPr>
          <a:xfrm>
            <a:off x="2688657" y="699297"/>
            <a:ext cx="6814686" cy="258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Music presents Jazz Combo in concert ...">
            <a:extLst>
              <a:ext uri="{FF2B5EF4-FFF2-40B4-BE49-F238E27FC236}">
                <a16:creationId xmlns:a16="http://schemas.microsoft.com/office/drawing/2014/main" id="{706B649B-F060-40BA-B3F7-E5D7766A9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45" y="4433234"/>
            <a:ext cx="3433111" cy="1716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4A48D8B5-6676-47A8-AEB7-534805271752}"/>
              </a:ext>
            </a:extLst>
          </p:cNvPr>
          <p:cNvSpPr/>
          <p:nvPr/>
        </p:nvSpPr>
        <p:spPr>
          <a:xfrm>
            <a:off x="5566611" y="3356810"/>
            <a:ext cx="1058779" cy="1004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50E6D-448D-4727-BA4F-FB482311F286}"/>
              </a:ext>
            </a:extLst>
          </p:cNvPr>
          <p:cNvSpPr/>
          <p:nvPr/>
        </p:nvSpPr>
        <p:spPr>
          <a:xfrm>
            <a:off x="10067470" y="601752"/>
            <a:ext cx="1465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T.O.</a:t>
            </a:r>
          </a:p>
        </p:txBody>
      </p:sp>
    </p:spTree>
    <p:extLst>
      <p:ext uri="{BB962C8B-B14F-4D97-AF65-F5344CB8AC3E}">
        <p14:creationId xmlns:p14="http://schemas.microsoft.com/office/powerpoint/2010/main" val="218136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096A-D483-443F-8F70-352C01FB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1: Listen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E998C-E348-4625-A9DF-51A5E55B7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663" y="3351998"/>
            <a:ext cx="10924673" cy="34290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/>
              <a:t>Listen to recordings to understand style. Jazz is an aural art.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b="1" dirty="0"/>
              <a:t>Work Song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Nat Adderley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Them Dirty Blues Album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Backing Track Examples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Find Other Ideas for Development</a:t>
            </a:r>
          </a:p>
          <a:p>
            <a:pPr algn="ctr"/>
            <a:endParaRPr lang="en-US" b="1" dirty="0"/>
          </a:p>
        </p:txBody>
      </p:sp>
      <p:pic>
        <p:nvPicPr>
          <p:cNvPr id="5122" name="Picture 2" descr="The Cannonball Adderley Quintet Featuring Nat Adderley - The Cannonball  Adderley Quintet In San Francisco | Releases | Discogs">
            <a:extLst>
              <a:ext uri="{FF2B5EF4-FFF2-40B4-BE49-F238E27FC236}">
                <a16:creationId xmlns:a16="http://schemas.microsoft.com/office/drawing/2014/main" id="{46AEF69E-5375-4E91-9866-2F39C91BF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36" y="4091288"/>
            <a:ext cx="2132096" cy="21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6190D3-D09A-4480-9EB3-1872EA2BB0FB}"/>
              </a:ext>
            </a:extLst>
          </p:cNvPr>
          <p:cNvSpPr/>
          <p:nvPr/>
        </p:nvSpPr>
        <p:spPr>
          <a:xfrm>
            <a:off x="10067470" y="601752"/>
            <a:ext cx="1465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</a:t>
            </a:r>
            <a:r>
              <a:rPr lang="en-US" sz="24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08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B5BD-708B-4D67-AD8F-020659AB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2: Learn the “Head”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B56D-4029-445B-B373-040E40109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14" y="2367815"/>
            <a:ext cx="5861785" cy="438911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In the Real Easy Book, this is called “Melody 1”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Piano, Guitar and Bass should also learn this!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Drummers can play vibes using the C Book.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Get the entire band to play the Head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If you have trouble with this, try “Trading Twos”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In the last four you will need to “Trade Fours”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Don’t move on until they get it.</a:t>
            </a:r>
          </a:p>
          <a:p>
            <a:pPr lvl="1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A1E3D7-CD2B-42C7-A0DF-B2A2E3810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829" y="2454443"/>
            <a:ext cx="3889910" cy="41966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190E18-C460-40EF-BF69-EDDDEC58EFA9}"/>
              </a:ext>
            </a:extLst>
          </p:cNvPr>
          <p:cNvSpPr/>
          <p:nvPr/>
        </p:nvSpPr>
        <p:spPr>
          <a:xfrm>
            <a:off x="10067470" y="601752"/>
            <a:ext cx="1465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T.O.</a:t>
            </a:r>
          </a:p>
        </p:txBody>
      </p:sp>
    </p:spTree>
    <p:extLst>
      <p:ext uri="{BB962C8B-B14F-4D97-AF65-F5344CB8AC3E}">
        <p14:creationId xmlns:p14="http://schemas.microsoft.com/office/powerpoint/2010/main" val="269677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88F1-A73E-4249-9BF4-C04CB95B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STEP3: Prep the Rhythm Section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Bass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4EB1-1F39-4890-95C1-E76215DDB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2" y="2236304"/>
            <a:ext cx="5742411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Bass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Play the bass part as written on the bass clef (“Hits” on Beat 1 and 4).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The Winds can do this too </a:t>
            </a:r>
            <a:r>
              <a:rPr lang="en-US" sz="1800" b="1" dirty="0"/>
              <a:t>(Part 3).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Outline each chord by playing the root and 5</a:t>
            </a:r>
            <a:r>
              <a:rPr lang="en-US" sz="2000" baseline="30000" dirty="0"/>
              <a:t>th</a:t>
            </a:r>
            <a:r>
              <a:rPr lang="en-US" sz="2000" dirty="0"/>
              <a:t> on beats 1 and 3.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Learn the Sample Walking Bass Line. </a:t>
            </a:r>
            <a:endParaRPr lang="en-US" sz="1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Try adding eighths on a particular beat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Learn 3 Basic Patterns: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1-3-5-b5, 1-2-b3-3, 1-b7-6-5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5A7F5-AFC3-43D4-9FBE-533257D7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09996"/>
            <a:ext cx="4715647" cy="2841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F0795-0130-4F45-A384-92E234F0453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5327374" y="5675693"/>
            <a:ext cx="6120627" cy="843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227508-79F1-455A-AAAB-A840D0902CF0}"/>
              </a:ext>
            </a:extLst>
          </p:cNvPr>
          <p:cNvSpPr/>
          <p:nvPr/>
        </p:nvSpPr>
        <p:spPr>
          <a:xfrm>
            <a:off x="10067470" y="601752"/>
            <a:ext cx="1465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4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E2ECDA-A1C9-445F-B0C3-2B74E5A01A35}"/>
              </a:ext>
            </a:extLst>
          </p:cNvPr>
          <p:cNvGrpSpPr/>
          <p:nvPr/>
        </p:nvGrpSpPr>
        <p:grpSpPr>
          <a:xfrm>
            <a:off x="6096000" y="2415209"/>
            <a:ext cx="5378982" cy="4104261"/>
            <a:chOff x="6385250" y="2396772"/>
            <a:chExt cx="5022557" cy="419889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4B8FB0-FAEE-4F3C-A8A4-54BBBBB5B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5250" y="2396772"/>
              <a:ext cx="5022557" cy="41854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261BB3D-999D-421D-9240-C997487BCB08}"/>
                </a:ext>
              </a:extLst>
            </p:cNvPr>
            <p:cNvSpPr/>
            <p:nvPr/>
          </p:nvSpPr>
          <p:spPr>
            <a:xfrm>
              <a:off x="7209322" y="3561347"/>
              <a:ext cx="4198485" cy="64084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B52162B-32E2-4FAE-9A3B-94B2C3A26A3A}"/>
                </a:ext>
              </a:extLst>
            </p:cNvPr>
            <p:cNvSpPr/>
            <p:nvPr/>
          </p:nvSpPr>
          <p:spPr>
            <a:xfrm>
              <a:off x="7101841" y="4762899"/>
              <a:ext cx="4305966" cy="64084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8685668-02E5-492C-BA61-04481ADEC817}"/>
                </a:ext>
              </a:extLst>
            </p:cNvPr>
            <p:cNvSpPr/>
            <p:nvPr/>
          </p:nvSpPr>
          <p:spPr>
            <a:xfrm>
              <a:off x="7071362" y="5954827"/>
              <a:ext cx="4305966" cy="64084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31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3D48-3CBC-4762-87C0-8D0EE1B05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6" y="973668"/>
            <a:ext cx="10008704" cy="706964"/>
          </a:xfrm>
        </p:spPr>
        <p:txBody>
          <a:bodyPr/>
          <a:lstStyle/>
          <a:p>
            <a:pPr algn="ctr"/>
            <a:r>
              <a:rPr lang="en-US" dirty="0"/>
              <a:t>STEP 3: Prep the Rhythm Section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Harmonics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B5FC0-47CD-457A-A76C-56E8CE25E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6" y="2290814"/>
            <a:ext cx="5660906" cy="44757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Piano and Guitar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Play whole notes and eventually syncopated comping patterns with the same voicings so they get comfortable with the changes and transitions.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The “Charleston Pattern” is a MUST.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When students are comfortable comping, have them play the chords in other voicings.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“3-7-Pretty”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9B4DF-D5A8-48A7-B199-4770192ED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064" y="2368495"/>
            <a:ext cx="4210266" cy="2121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E958AE-8992-45E5-92E9-9304FFC26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065" y="4558978"/>
            <a:ext cx="2390466" cy="150389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C5F4029-8951-4724-95AA-3D7417448AAA}"/>
              </a:ext>
            </a:extLst>
          </p:cNvPr>
          <p:cNvGrpSpPr/>
          <p:nvPr/>
        </p:nvGrpSpPr>
        <p:grpSpPr>
          <a:xfrm>
            <a:off x="9119471" y="4779974"/>
            <a:ext cx="2077813" cy="1104358"/>
            <a:chOff x="9684606" y="4842173"/>
            <a:chExt cx="2077813" cy="110435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9630411-4300-4A5B-8556-487896FB4689}"/>
                </a:ext>
              </a:extLst>
            </p:cNvPr>
            <p:cNvGrpSpPr/>
            <p:nvPr/>
          </p:nvGrpSpPr>
          <p:grpSpPr>
            <a:xfrm>
              <a:off x="9818592" y="4842173"/>
              <a:ext cx="1797142" cy="1104358"/>
              <a:chOff x="9818592" y="4842173"/>
              <a:chExt cx="1797142" cy="110435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B306C36-1209-4483-AC5B-C5F9AAA280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8592" y="4842173"/>
                <a:ext cx="1797142" cy="44452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9B26FED-BBA3-4F25-AA65-58B5D3C511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18593" y="5523452"/>
                <a:ext cx="1761778" cy="423079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8F4C7B-DC02-4DAD-B8E8-8CEB0C312339}"/>
                </a:ext>
              </a:extLst>
            </p:cNvPr>
            <p:cNvSpPr txBox="1"/>
            <p:nvPr/>
          </p:nvSpPr>
          <p:spPr>
            <a:xfrm>
              <a:off x="9684606" y="5220408"/>
              <a:ext cx="2077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“The Charleston”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9C31745-9925-45A0-8CDB-CF5B99CA2ECC}"/>
              </a:ext>
            </a:extLst>
          </p:cNvPr>
          <p:cNvSpPr/>
          <p:nvPr/>
        </p:nvSpPr>
        <p:spPr>
          <a:xfrm>
            <a:off x="10067470" y="601752"/>
            <a:ext cx="1465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.M.</a:t>
            </a:r>
          </a:p>
        </p:txBody>
      </p:sp>
    </p:spTree>
    <p:extLst>
      <p:ext uri="{BB962C8B-B14F-4D97-AF65-F5344CB8AC3E}">
        <p14:creationId xmlns:p14="http://schemas.microsoft.com/office/powerpoint/2010/main" val="397511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6A40-8E77-4C24-A6CC-B91E8E22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281133" cy="706964"/>
          </a:xfrm>
        </p:spPr>
        <p:txBody>
          <a:bodyPr/>
          <a:lstStyle/>
          <a:p>
            <a:pPr algn="ctr"/>
            <a:r>
              <a:rPr lang="en-US" dirty="0"/>
              <a:t>STEP 3: Prep the Rhythm Section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Drums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F8663-7456-4E51-A4F8-3ECA1F02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603500"/>
            <a:ext cx="5547361" cy="40860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Drums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Learn a swing groove. Check out the “Drum School” App for ideas here.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Play the melody on just the SD.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Add simple hits and fills on the snare/tom/kick/crash.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At the end of every phrase (usually 4 bars).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3FE7C-20C2-4756-9FCF-054F1497E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644" y="2717798"/>
            <a:ext cx="4350732" cy="364450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404FF76B-8713-4542-AB53-A12489AF1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01" y="2569184"/>
            <a:ext cx="5435798" cy="39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2BF11D-A655-4404-ACFF-41E4276E5B32}"/>
              </a:ext>
            </a:extLst>
          </p:cNvPr>
          <p:cNvSpPr/>
          <p:nvPr/>
        </p:nvSpPr>
        <p:spPr>
          <a:xfrm>
            <a:off x="10067470" y="601752"/>
            <a:ext cx="1465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24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54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B4CB7-89CC-4E8E-B88F-5FA91542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4: Teach the “Changes”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Play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BDBBD-090F-443A-A0C2-E99BAC69C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320" y="2468032"/>
            <a:ext cx="6915753" cy="4298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Know which modes to use for each chord.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 Mi 7 = F Dorian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 7 = C Mixolydian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Bb7 = Bb Mixolydian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Play modal patterns over the form emphasizing chord tones and recognizing passing tones.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If they struggle, this can be done by trading twos and fours on a vamp.</a:t>
            </a:r>
          </a:p>
        </p:txBody>
      </p:sp>
      <p:pic>
        <p:nvPicPr>
          <p:cNvPr id="1026" name="Picture 2" descr="Blue Brick 2x2 ...">
            <a:extLst>
              <a:ext uri="{FF2B5EF4-FFF2-40B4-BE49-F238E27FC236}">
                <a16:creationId xmlns:a16="http://schemas.microsoft.com/office/drawing/2014/main" id="{03796044-A21D-4B0F-8D3E-01CB9FE67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83" y="3046028"/>
            <a:ext cx="505640" cy="45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ue Brick 2x2 ...">
            <a:extLst>
              <a:ext uri="{FF2B5EF4-FFF2-40B4-BE49-F238E27FC236}">
                <a16:creationId xmlns:a16="http://schemas.microsoft.com/office/drawing/2014/main" id="{A5C297E1-68C1-4870-A711-05B735206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40" y="3514974"/>
            <a:ext cx="505640" cy="45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lue Brick 2x2 ...">
            <a:extLst>
              <a:ext uri="{FF2B5EF4-FFF2-40B4-BE49-F238E27FC236}">
                <a16:creationId xmlns:a16="http://schemas.microsoft.com/office/drawing/2014/main" id="{94A0DC09-9025-4F22-949B-6E79E31EE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25" y="3996889"/>
            <a:ext cx="50420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6AAC2D-1CD2-4B39-8927-23BAE2BC4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09" y="2642134"/>
            <a:ext cx="4603571" cy="2464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646F5-814C-4F27-B7AC-4BF3048C5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917" y="2295619"/>
            <a:ext cx="4592763" cy="43082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A9CBAE-3021-4104-BF34-CE3DF288E065}"/>
              </a:ext>
            </a:extLst>
          </p:cNvPr>
          <p:cNvSpPr/>
          <p:nvPr/>
        </p:nvSpPr>
        <p:spPr>
          <a:xfrm>
            <a:off x="10067470" y="601752"/>
            <a:ext cx="1465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T.O.</a:t>
            </a:r>
          </a:p>
        </p:txBody>
      </p:sp>
    </p:spTree>
    <p:extLst>
      <p:ext uri="{BB962C8B-B14F-4D97-AF65-F5344CB8AC3E}">
        <p14:creationId xmlns:p14="http://schemas.microsoft.com/office/powerpoint/2010/main" val="27924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CDFE-07FD-4066-ACE7-41C18D4D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 4: Teach the Changes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Other Examples of Playing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37A12-9176-4CE6-AD1E-25478DC72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5" y="2723949"/>
            <a:ext cx="9191818" cy="3416300"/>
          </a:xfrm>
        </p:spPr>
        <p:txBody>
          <a:bodyPr>
            <a:normAutofit lnSpcReduction="10000"/>
          </a:bodyPr>
          <a:lstStyle/>
          <a:p>
            <a:pPr>
              <a:buFont typeface="Wingdings 3" panose="05040102010807070707" pitchFamily="18" charset="2"/>
              <a:buChar char=""/>
            </a:pPr>
            <a:r>
              <a:rPr lang="en-US" sz="4000" dirty="0"/>
              <a:t>A=123</a:t>
            </a:r>
          </a:p>
          <a:p>
            <a:pPr>
              <a:buFont typeface="Wingdings 3" panose="05040102010807070707" pitchFamily="18" charset="2"/>
              <a:buChar char=""/>
            </a:pPr>
            <a:r>
              <a:rPr lang="en-US" sz="4000" dirty="0"/>
              <a:t>B =12345</a:t>
            </a:r>
          </a:p>
          <a:p>
            <a:pPr>
              <a:buFont typeface="Wingdings 3" panose="05040102010807070707" pitchFamily="18" charset="2"/>
              <a:buChar char=""/>
            </a:pPr>
            <a:r>
              <a:rPr lang="en-US" sz="4000" dirty="0"/>
              <a:t>C =123457</a:t>
            </a:r>
          </a:p>
          <a:p>
            <a:pPr>
              <a:buFont typeface="Wingdings 3" panose="05040102010807070707" pitchFamily="18" charset="2"/>
              <a:buChar char=""/>
            </a:pPr>
            <a:r>
              <a:rPr lang="en-US" sz="4000" dirty="0"/>
              <a:t>D = 1357</a:t>
            </a:r>
          </a:p>
          <a:p>
            <a:pPr>
              <a:buFont typeface="Wingdings 3" panose="05040102010807070707" pitchFamily="18" charset="2"/>
              <a:buChar char=""/>
            </a:pPr>
            <a:r>
              <a:rPr lang="en-US" sz="4000" dirty="0"/>
              <a:t>E =1234567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A0412-A322-4EA6-83F6-A41526462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121" y="2431002"/>
            <a:ext cx="8013163" cy="370924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808387B-901A-46EA-A106-3314504C90B4}"/>
              </a:ext>
            </a:extLst>
          </p:cNvPr>
          <p:cNvSpPr/>
          <p:nvPr/>
        </p:nvSpPr>
        <p:spPr>
          <a:xfrm>
            <a:off x="3240157" y="5542614"/>
            <a:ext cx="218208" cy="38110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D78F7-61A2-4293-91AC-3DCC0689FB0A}"/>
              </a:ext>
            </a:extLst>
          </p:cNvPr>
          <p:cNvSpPr/>
          <p:nvPr/>
        </p:nvSpPr>
        <p:spPr>
          <a:xfrm>
            <a:off x="10067470" y="601752"/>
            <a:ext cx="1465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T.O.</a:t>
            </a:r>
          </a:p>
        </p:txBody>
      </p:sp>
    </p:spTree>
    <p:extLst>
      <p:ext uri="{BB962C8B-B14F-4D97-AF65-F5344CB8AC3E}">
        <p14:creationId xmlns:p14="http://schemas.microsoft.com/office/powerpoint/2010/main" val="2963469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3618</TotalTime>
  <Words>1089</Words>
  <Application>Microsoft Office PowerPoint</Application>
  <PresentationFormat>Widescreen</PresentationFormat>
  <Paragraphs>140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Ion Boardroom</vt:lpstr>
      <vt:lpstr>PowerPoint Presentation</vt:lpstr>
      <vt:lpstr>PowerPoint Presentation</vt:lpstr>
      <vt:lpstr>STEP 1: Listen</vt:lpstr>
      <vt:lpstr>STEP 2: Learn the “Head”</vt:lpstr>
      <vt:lpstr>STEP3: Prep the Rhythm Section Bass</vt:lpstr>
      <vt:lpstr>STEP 3: Prep the Rhythm Section  Harmonics</vt:lpstr>
      <vt:lpstr>STEP 3: Prep the Rhythm Section Drums</vt:lpstr>
      <vt:lpstr>STEP 4: Teach the “Changes” Play Patterns</vt:lpstr>
      <vt:lpstr>STEP 4: Teach the Changes Other Examples of Playing Patterns</vt:lpstr>
      <vt:lpstr>STEP 4: Teach the Changes Call and Response</vt:lpstr>
      <vt:lpstr>STEP 4: Teach the Changes Listen and Follow the Form</vt:lpstr>
      <vt:lpstr>STEP 4: Teach the Changes Write Your Own “Licks”</vt:lpstr>
      <vt:lpstr>STEP 5: Play the Entire Chart! Improvise in the Middle</vt:lpstr>
      <vt:lpstr>Apply Elsewhere Same Concepts, Different Tune!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Ostrow, Tim</dc:creator>
  <cp:lastModifiedBy>Ostrow, Tim</cp:lastModifiedBy>
  <cp:revision>83</cp:revision>
  <dcterms:created xsi:type="dcterms:W3CDTF">2024-06-24T13:37:21Z</dcterms:created>
  <dcterms:modified xsi:type="dcterms:W3CDTF">2024-07-11T21:51:29Z</dcterms:modified>
</cp:coreProperties>
</file>